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84BA-54F7-3306-E490-DB7C5E8CA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4CDB3-E808-86DC-E098-3FD293DB7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09FC7-4292-74E8-D4C6-4C85CF27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237B-41AF-0E4F-756B-84E96CB4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F02F9-F29D-EE94-8297-1779F9C7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9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640E-CD35-FCBC-7623-0890DC9D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A39A9-BF3B-9865-E682-29AC07D4F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24C4C-6A33-F815-8962-4E6E3C1D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3D9A5-C8FD-E39F-30FF-5DB43336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036CC-3481-D89D-A032-76CB6E37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4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4E32A-F03B-79E4-041F-7CD4E8D47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6C763-B74D-E899-6D51-F9F194C7D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E5A64-D135-DB79-1DFD-D47F0CB2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A2CF-96BC-FBEB-8315-6E2CD2BE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969C8-A6F6-0A38-6E9E-D4AA5216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6E2C-60FF-2F7A-71A6-C112644E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6A25-FA8B-4570-6CB6-6E209F081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536E4-7308-467C-61AB-9C7915A9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B7D23-4CFC-D412-543C-E600832E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1507F-D5F3-9EED-9ED5-86D06628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8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EBA6-A38C-179B-EE3D-95E8E8FA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522FD-69CC-0DF4-3CBF-CA2FC05F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825F2-BDFF-6924-558D-D79340C9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8A727-AF16-4373-523C-FE0E91D7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934DB-EF5F-44B5-0052-F4AAB28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FBF8-85AE-034A-D349-0AA62F6B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3DBE-421D-44BB-1C84-F356AE64A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D9866-3B6A-245B-36A5-89D66896A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DCEA9-6BE8-C8A3-1D44-AA971F52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66B1E-9E24-B479-30E9-BF199271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F8E1F-9C21-F8A1-BBC5-BA3AF8BD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D4CE-AC0C-9CF9-D0F5-7386A111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29AED-48CF-D83B-EAB9-E54E67AC8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12BF8-6589-14AC-8AC4-A9C1E7801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7BC3B-D477-904E-21E4-561FBBC94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71088-81B0-2131-574F-E2C877D75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0DB98-A427-F4FF-F010-5CF2BD10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A890-94CA-BBC4-8E86-8E3DE641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A43DCD-8A59-B8E5-3A1C-916F4F6A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7336-043D-52DA-4369-35A5D6D3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668D8-21D2-1127-C86C-74A0AAEB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16CF-570B-3298-97D9-6BFDADA6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6D264-D7B1-EDEA-3EA0-03CCE8D5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63C64-D310-CBD9-B151-063D3F96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73094-8624-14CE-A2C4-631C203A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3FD45-9FBC-20E3-F00B-16DE828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8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17A3-5A98-6882-74BC-1DFAAC72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D844-AE85-B955-27E8-0F8EDAC6D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33CDD-E071-68DA-7AA6-3FB4416B7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1E4FB-7427-A3A8-B3D5-C1A3924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786FC-5552-15A6-1D8D-21D1D322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446E2-928D-AC10-CC58-D614FD79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3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D7DF-4EFF-AC86-EC29-711B0D8B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07E4B-8E2D-77A4-D007-9B5B3A25E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D2683-E8B0-2CF1-5682-45B1B3BBC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2EC6C-4B02-430A-5DFE-CEF3CBE6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DDADE-8B27-9088-83AC-F2D995A1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077B5-7EB9-8DC2-090D-6EBA84AC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0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97313-D2F8-A853-692A-D136EC8B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5413D-6FF9-1A15-FE70-E3214881C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0D468-2995-F74A-3012-13A4F28AF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2B4E-1628-41D1-AF71-992887B50D0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049B-1E99-2F7D-6C65-997D277EF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2CBA9-5C99-9714-F547-92AFC4F7F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0B30-AB9B-495F-A241-D286D8D0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03A3-80AC-63DE-2599-0EDBC146A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81321-EBB5-89D8-56ED-04549A5A5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795E0-13D2-9529-0589-EBD9C3090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73" t="14500" r="32427" b="10550"/>
          <a:stretch/>
        </p:blipFill>
        <p:spPr>
          <a:xfrm>
            <a:off x="3666479" y="994299"/>
            <a:ext cx="4572000" cy="51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3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DFA7-1553-D17A-1266-55EEB49A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فهرست جداول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92408-186D-57BE-BEBD-A94B8122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45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عنوان                                                                                                                                                                                                                                صفحه</a:t>
            </a: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1400" dirty="0">
                <a:cs typeface="B Nazanin" panose="00000400000000000000" pitchFamily="2" charset="-78"/>
              </a:rPr>
              <a:t>فصل اول:مقدمه و کلیات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جدول 1-1******-------------------------------------------------------------------------------------------------------------------------------------36</a:t>
            </a: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1400" dirty="0">
                <a:cs typeface="B Nazanin" panose="00000400000000000000" pitchFamily="2" charset="-78"/>
              </a:rPr>
              <a:t>فصل پنجم: بحث و نتیجه گیری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جدول 5-1******-------------------------------------------------------------------------------------------------------------------------------------210</a:t>
            </a:r>
          </a:p>
          <a:p>
            <a:pPr marL="0" indent="0" algn="ctr">
              <a:buNone/>
            </a:pP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291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0B347-8E4D-7DF2-4D5B-FC6A016B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فهرست نمودارها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4C3A-FC68-52CE-9787-F549701FA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عنوان                                                                                                                                                                                                                              صفحه</a:t>
            </a:r>
          </a:p>
          <a:p>
            <a:pPr marL="0" indent="0" algn="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1400" dirty="0">
                <a:cs typeface="B Nazanin" panose="00000400000000000000" pitchFamily="2" charset="-78"/>
              </a:rPr>
              <a:t>فصل چهارم: یافته های پژوهش</a:t>
            </a:r>
          </a:p>
          <a:p>
            <a:pPr marL="0" indent="0" algn="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نمودار 4-1******-----------------------------------------------------------------------------------------------------------------------------------163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نمودار 4-2********--------------------------------------------------------------------------------------------------------------------------------167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نمودار 4-5********--------------------------------------------------------------------------------------------------------------------------------172</a:t>
            </a:r>
          </a:p>
        </p:txBody>
      </p:sp>
    </p:spTree>
    <p:extLst>
      <p:ext uri="{BB962C8B-B14F-4D97-AF65-F5344CB8AC3E}">
        <p14:creationId xmlns:p14="http://schemas.microsoft.com/office/powerpoint/2010/main" val="121408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8831-CD7B-4B2E-9F66-E3F15176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7B60C7-6369-B9A2-769E-EB1DEE4E4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7553" t="14932" r="24449" b="6955"/>
          <a:stretch/>
        </p:blipFill>
        <p:spPr>
          <a:xfrm>
            <a:off x="2475345" y="868218"/>
            <a:ext cx="5597237" cy="5006109"/>
          </a:xfrm>
        </p:spPr>
      </p:pic>
    </p:spTree>
    <p:extLst>
      <p:ext uri="{BB962C8B-B14F-4D97-AF65-F5344CB8AC3E}">
        <p14:creationId xmlns:p14="http://schemas.microsoft.com/office/powerpoint/2010/main" val="359819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1BD0-46EE-98B1-6615-B0D86720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70133F-8E6E-A461-B099-6E09DC711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881" t="14294" r="24688" b="7592"/>
          <a:stretch/>
        </p:blipFill>
        <p:spPr>
          <a:xfrm>
            <a:off x="2484582" y="766619"/>
            <a:ext cx="5569527" cy="5080000"/>
          </a:xfrm>
        </p:spPr>
      </p:pic>
    </p:spTree>
    <p:extLst>
      <p:ext uri="{BB962C8B-B14F-4D97-AF65-F5344CB8AC3E}">
        <p14:creationId xmlns:p14="http://schemas.microsoft.com/office/powerpoint/2010/main" val="3316045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910A-3E4A-BE95-70C8-B9DBC170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E41CB1-F1C1-3F4C-5467-B77EE2CBF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762" t="17478" r="26836" b="10563"/>
          <a:stretch/>
        </p:blipFill>
        <p:spPr>
          <a:xfrm>
            <a:off x="2576945" y="646546"/>
            <a:ext cx="5352473" cy="5135419"/>
          </a:xfrm>
        </p:spPr>
      </p:pic>
    </p:spTree>
    <p:extLst>
      <p:ext uri="{BB962C8B-B14F-4D97-AF65-F5344CB8AC3E}">
        <p14:creationId xmlns:p14="http://schemas.microsoft.com/office/powerpoint/2010/main" val="202042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BA97-F97C-2EB2-5F97-7DD74E60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B203EA-3DE4-33FA-D27C-924695F04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1194" t="10262" r="14897" b="21177"/>
          <a:stretch/>
        </p:blipFill>
        <p:spPr>
          <a:xfrm>
            <a:off x="2872511" y="272184"/>
            <a:ext cx="6059054" cy="6220691"/>
          </a:xfrm>
        </p:spPr>
      </p:pic>
    </p:spTree>
    <p:extLst>
      <p:ext uri="{BB962C8B-B14F-4D97-AF65-F5344CB8AC3E}">
        <p14:creationId xmlns:p14="http://schemas.microsoft.com/office/powerpoint/2010/main" val="110460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6C39-6927-61B1-8005-343EA7C2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681B62-96B6-051C-E175-9F91BC00E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299" t="15568" r="24568" b="7592"/>
          <a:stretch/>
        </p:blipFill>
        <p:spPr>
          <a:xfrm>
            <a:off x="2549238" y="731981"/>
            <a:ext cx="5957454" cy="5394037"/>
          </a:xfrm>
        </p:spPr>
      </p:pic>
    </p:spTree>
    <p:extLst>
      <p:ext uri="{BB962C8B-B14F-4D97-AF65-F5344CB8AC3E}">
        <p14:creationId xmlns:p14="http://schemas.microsoft.com/office/powerpoint/2010/main" val="330249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97BA-AE8E-6EA7-803D-A96656F8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BD32E-9FE3-64B9-0AB1-A8ABB1F41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96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9600" dirty="0">
                <a:cs typeface="B Nazanin" panose="00000400000000000000" pitchFamily="2" charset="-78"/>
              </a:rPr>
              <a:t>منابع</a:t>
            </a:r>
            <a:endParaRPr lang="en-US" sz="9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069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8863-AA7C-5163-B50F-50EC4314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E63F-017B-A15D-76BF-5985F5325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a-IR" dirty="0"/>
          </a:p>
          <a:p>
            <a:pPr marL="0" indent="0" algn="ctr">
              <a:buNone/>
            </a:pPr>
            <a:endParaRPr lang="fa-IR" dirty="0"/>
          </a:p>
          <a:p>
            <a:pPr marL="0" indent="0" algn="ctr">
              <a:buNone/>
            </a:pPr>
            <a:endParaRPr lang="fa-IR" dirty="0"/>
          </a:p>
          <a:p>
            <a:pPr marL="0" indent="0" algn="ctr">
              <a:buNone/>
            </a:pPr>
            <a:r>
              <a:rPr lang="fa-IR" sz="9600" dirty="0">
                <a:cs typeface="B Nazanin" panose="00000400000000000000" pitchFamily="2" charset="-78"/>
              </a:rPr>
              <a:t>پیوست</a:t>
            </a:r>
          </a:p>
        </p:txBody>
      </p:sp>
    </p:spTree>
    <p:extLst>
      <p:ext uri="{BB962C8B-B14F-4D97-AF65-F5344CB8AC3E}">
        <p14:creationId xmlns:p14="http://schemas.microsoft.com/office/powerpoint/2010/main" val="2848766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3001-2E6C-1E5D-3B30-21983921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C19CEF-E257-14DE-1AE7-0FE3AA336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1552" t="14931" r="14539" b="8865"/>
          <a:stretch/>
        </p:blipFill>
        <p:spPr>
          <a:xfrm>
            <a:off x="1948872" y="674255"/>
            <a:ext cx="8968509" cy="5116945"/>
          </a:xfrm>
        </p:spPr>
      </p:pic>
    </p:spTree>
    <p:extLst>
      <p:ext uri="{BB962C8B-B14F-4D97-AF65-F5344CB8AC3E}">
        <p14:creationId xmlns:p14="http://schemas.microsoft.com/office/powerpoint/2010/main" val="334950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8701-B206-2245-165F-DB786349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CF09F4-2133-22A5-F4EE-1DA9C65AA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7283" t="8222" r="30983" b="9867"/>
          <a:stretch/>
        </p:blipFill>
        <p:spPr>
          <a:xfrm>
            <a:off x="3251200" y="746448"/>
            <a:ext cx="5689600" cy="5365103"/>
          </a:xfrm>
        </p:spPr>
      </p:pic>
    </p:spTree>
    <p:extLst>
      <p:ext uri="{BB962C8B-B14F-4D97-AF65-F5344CB8AC3E}">
        <p14:creationId xmlns:p14="http://schemas.microsoft.com/office/powerpoint/2010/main" val="2352813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6553-F693-8137-BA0F-8F86B020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33B666-CCCC-5963-3748-574027EE4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424" t="7791" r="27123" b="9652"/>
          <a:stretch/>
        </p:blipFill>
        <p:spPr>
          <a:xfrm>
            <a:off x="1184988" y="503853"/>
            <a:ext cx="10319657" cy="5663682"/>
          </a:xfrm>
        </p:spPr>
      </p:pic>
    </p:spTree>
    <p:extLst>
      <p:ext uri="{BB962C8B-B14F-4D97-AF65-F5344CB8AC3E}">
        <p14:creationId xmlns:p14="http://schemas.microsoft.com/office/powerpoint/2010/main" val="137090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88B0-CAC3-0468-38C8-AC3B6B31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308A-F71D-E929-0219-8798FCC4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a-IR" dirty="0"/>
          </a:p>
          <a:p>
            <a:pPr marL="0" indent="0" algn="ctr" rtl="1">
              <a:buNone/>
            </a:pPr>
            <a:r>
              <a:rPr lang="fa-IR" b="1" dirty="0">
                <a:cs typeface="B Nazanin" panose="00000400000000000000" pitchFamily="2" charset="-78"/>
              </a:rPr>
              <a:t>نکته:</a:t>
            </a:r>
          </a:p>
          <a:p>
            <a:pPr marL="0" indent="0" algn="ctr" rtl="1">
              <a:buNone/>
            </a:pPr>
            <a:endParaRPr lang="fa-IR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400" dirty="0">
                <a:cs typeface="B Nazanin" panose="00000400000000000000" pitchFamily="2" charset="-78"/>
              </a:rPr>
              <a:t>پایان نامه هایی که به عنوان طرح تحقیقاتی در مرکز تحقیقات دانشکده (مرکز تحقیقات بهداشت و محیط زیست) مصوب شده اند می بایست از همین الگو استفاده کنند و چنانچه پایان نامه صرفا به عنوان پایان نامه در دانشکده تصویب شده و مربوط به هیچ مرکز تحقیقاتی نمی باشد، لوگو و اسم مرکز تحقیقات حذف شود.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717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3DDC-7D0E-1AE1-36B1-81699142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a-I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2719-77BB-4A0D-C381-92EE5477F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AB7EA-1B81-27C6-E7B6-E57A6040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91" y="755780"/>
            <a:ext cx="10095723" cy="60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E98A-B0D7-CC87-1DEE-3222E027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C732-6B3E-D0A7-35FE-3A38AF482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fa-IR" dirty="0"/>
          </a:p>
          <a:p>
            <a:pPr algn="ctr" rtl="1"/>
            <a:endParaRPr lang="fa-IR" dirty="0"/>
          </a:p>
          <a:p>
            <a:pPr algn="ctr" rtl="1"/>
            <a:endParaRPr lang="fa-IR" dirty="0"/>
          </a:p>
          <a:p>
            <a:pPr algn="ctr" rtl="1"/>
            <a:r>
              <a:rPr lang="fa-IR" dirty="0"/>
              <a:t>اسکن صورتجلسه دفاع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4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8FDF-7588-99CC-7673-037972A4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15FA-EC08-39EB-EB09-67B4698F0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 rtl="1"/>
            <a:r>
              <a:rPr lang="fa-IR" dirty="0"/>
              <a:t>تقدیر و تشکر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4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4E6B6-6014-1A04-90DB-7C8DE317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D897A0-A808-480F-4599-59BFC4B0E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225" t="14507" r="56328" b="9078"/>
          <a:stretch/>
        </p:blipFill>
        <p:spPr>
          <a:xfrm>
            <a:off x="1191492" y="1016001"/>
            <a:ext cx="9301018" cy="5403272"/>
          </a:xfrm>
        </p:spPr>
      </p:pic>
    </p:spTree>
    <p:extLst>
      <p:ext uri="{BB962C8B-B14F-4D97-AF65-F5344CB8AC3E}">
        <p14:creationId xmlns:p14="http://schemas.microsoft.com/office/powerpoint/2010/main" val="379042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1D40-5F29-8C50-1B7C-C2C89863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1400" dirty="0"/>
              <a:t>فهرست مطالب</a:t>
            </a: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5FE2-04FF-010E-37CD-41AED58F0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a-IR" sz="1400" dirty="0"/>
              <a:t>عنوان   </a:t>
            </a:r>
            <a:r>
              <a:rPr lang="fa-IR" dirty="0"/>
              <a:t>                                                                                                </a:t>
            </a:r>
            <a:r>
              <a:rPr lang="fa-IR" sz="1400" dirty="0"/>
              <a:t>صفحه</a:t>
            </a:r>
          </a:p>
          <a:p>
            <a:pPr marL="0" indent="0" algn="ctr" rtl="1">
              <a:buNone/>
            </a:pPr>
            <a:r>
              <a:rPr lang="fa-IR" sz="1400" dirty="0">
                <a:cs typeface="B Nazanin" panose="00000400000000000000" pitchFamily="2" charset="-78"/>
              </a:rPr>
              <a:t>فصل اول: مقدمه و کلیات</a:t>
            </a:r>
          </a:p>
          <a:p>
            <a:pPr marL="0" indent="0" algn="ctr" rtl="1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400" dirty="0">
                <a:cs typeface="B Nazanin" panose="00000400000000000000" pitchFamily="2" charset="-78"/>
              </a:rPr>
              <a:t>1-1-********----------------------------------------------------------------------------------------------------------------------------------------2</a:t>
            </a:r>
          </a:p>
          <a:p>
            <a:pPr marL="0" indent="0" algn="r" rtl="1">
              <a:buNone/>
            </a:pPr>
            <a:r>
              <a:rPr lang="fa-IR" sz="1400" dirty="0">
                <a:cs typeface="B Nazanin" panose="00000400000000000000" pitchFamily="2" charset="-78"/>
              </a:rPr>
              <a:t>1-1-1-********--------------------------------------------------------------------------------------------------------------------------------------3</a:t>
            </a:r>
          </a:p>
          <a:p>
            <a:pPr marL="0" indent="0" algn="r" rtl="1">
              <a:buNone/>
            </a:pPr>
            <a:r>
              <a:rPr lang="fa-IR" sz="1400" dirty="0">
                <a:cs typeface="B Nazanin" panose="00000400000000000000" pitchFamily="2" charset="-78"/>
              </a:rPr>
              <a:t>1-1-2-********--------------------------------------------------------------------------------------------------------------------------------------5</a:t>
            </a:r>
          </a:p>
          <a:p>
            <a:pPr marL="0" indent="0" algn="r" rtl="1">
              <a:buNone/>
            </a:pPr>
            <a:r>
              <a:rPr lang="fa-IR" sz="1400" dirty="0">
                <a:cs typeface="B Nazanin" panose="00000400000000000000" pitchFamily="2" charset="-78"/>
              </a:rPr>
              <a:t>1-2-********----------------------------------------------------------------------------------------------------------------------------------------32</a:t>
            </a:r>
          </a:p>
          <a:p>
            <a:pPr marL="0" indent="0" algn="r" rtl="1">
              <a:buNone/>
            </a:pPr>
            <a:r>
              <a:rPr lang="fa-IR" sz="1400" dirty="0">
                <a:cs typeface="B Nazanin" panose="00000400000000000000" pitchFamily="2" charset="-78"/>
              </a:rPr>
              <a:t>1-3-*********--------------------------------------------------------------------------------------------------------------------------------------49</a:t>
            </a:r>
          </a:p>
          <a:p>
            <a:pPr marL="0" indent="0" algn="r" rtl="1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1400" dirty="0">
                <a:cs typeface="B Nazanin" panose="00000400000000000000" pitchFamily="2" charset="-78"/>
              </a:rPr>
              <a:t>فصل دوم: پیشینه پژوهش</a:t>
            </a:r>
          </a:p>
          <a:p>
            <a:pPr marL="0" indent="0" algn="ctr" rtl="1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400" dirty="0">
                <a:cs typeface="B Nazanin" panose="00000400000000000000" pitchFamily="2" charset="-78"/>
              </a:rPr>
              <a:t>2-1-1-*********-----------------------------------------------------------------------------------------------------------------------------------63</a:t>
            </a:r>
          </a:p>
        </p:txBody>
      </p:sp>
    </p:spTree>
    <p:extLst>
      <p:ext uri="{BB962C8B-B14F-4D97-AF65-F5344CB8AC3E}">
        <p14:creationId xmlns:p14="http://schemas.microsoft.com/office/powerpoint/2010/main" val="367767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68CD-A5FF-E608-ED0E-276C4103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921F0-D5EE-ED64-0BBC-5C4352E47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1502352"/>
            <a:ext cx="10515600" cy="4351338"/>
          </a:xfrm>
        </p:spPr>
        <p:txBody>
          <a:bodyPr/>
          <a:lstStyle/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2-1-2*******---------------------------------------------------------------------------------------------------------------------------------------79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2-1-3*******---------------------------------------------------------------------------------------------------------------------------------------84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2-1-4********--------------------------------------------------------------------------------------------------------------------------------------102</a:t>
            </a:r>
          </a:p>
          <a:p>
            <a:pPr marL="0" indent="0" algn="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1400" dirty="0">
                <a:cs typeface="B Nazanin" panose="00000400000000000000" pitchFamily="2" charset="-78"/>
              </a:rPr>
              <a:t>فصل سوم: مواد و روش ها</a:t>
            </a: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3-1-1-******---------------------------------------------------------------------------------------------------------------------------------------137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3-1-3-********------------------------------------------------------------------------------------------------------------------------------------149</a:t>
            </a:r>
          </a:p>
          <a:p>
            <a:pPr marL="0" indent="0" algn="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60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3A2F-5880-1229-C9E6-06BC8349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7C7A-CCD0-6813-E8A9-BC64D015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1400" dirty="0">
                <a:cs typeface="B Nazanin" panose="00000400000000000000" pitchFamily="2" charset="-78"/>
              </a:rPr>
              <a:t>فصل چهارم: یافته های پژوهش</a:t>
            </a: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4-1-1-********-------------------------------------------------------------------------------------------------------------------------------------163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4-1-2-*******--------------------------------------------------------------------------------------------------------------------------------------182</a:t>
            </a:r>
          </a:p>
          <a:p>
            <a:pPr marL="0" indent="0" algn="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1400" dirty="0">
                <a:cs typeface="B Nazanin" panose="00000400000000000000" pitchFamily="2" charset="-78"/>
              </a:rPr>
              <a:t>فصل پنجم: بحث و نتیجه گیری</a:t>
            </a: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5-1-1-*******-------------------------------------------------------------------------------------------------------------------------------------199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5-1-2-*******-------------------------------------------------------------------------------------------------------------------------------------220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855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949F-1E26-AA8E-78D0-98842FA1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فهرست شکل ها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3280-2969-D003-4826-0EA8ECF55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عنوان                                                                                                                                                                                                                                                   صفحه</a:t>
            </a: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1400" dirty="0">
                <a:cs typeface="B Nazanin" panose="00000400000000000000" pitchFamily="2" charset="-78"/>
              </a:rPr>
              <a:t>فصل اول:مقدمه و کلیات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شکل 1-1***********-------------------------------------------------------------------------------------------------------------------------------------------14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شکل 1-4*************-----------------------------------------------------------------------------------------------------------------------------------------19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شکل 1-9********-----------------------------------------------------------------------------------------------------------------------------------------------25</a:t>
            </a:r>
          </a:p>
          <a:p>
            <a:pPr marL="0" indent="0" algn="ctr">
              <a:buNone/>
            </a:pPr>
            <a:r>
              <a:rPr lang="fa-IR" sz="1400" dirty="0">
                <a:cs typeface="B Nazanin" panose="00000400000000000000" pitchFamily="2" charset="-78"/>
              </a:rPr>
              <a:t>فصل سوم: مواد و روش ها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شکل 3-1**********-------------------------------------------------------------------------------------------------------------------------------------------139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شکل 3-6**********--------------------------------------------------------------------------------------------------------------------------------------------142</a:t>
            </a:r>
          </a:p>
          <a:p>
            <a:pPr marL="0" indent="0" algn="ctr">
              <a:buNone/>
            </a:pPr>
            <a:r>
              <a:rPr lang="fa-IR" sz="1400" dirty="0">
                <a:cs typeface="B Nazanin" panose="00000400000000000000" pitchFamily="2" charset="-78"/>
              </a:rPr>
              <a:t>فصل چهارم: یافته های پژوهش</a:t>
            </a:r>
          </a:p>
          <a:p>
            <a:pPr marL="0" indent="0" algn="r">
              <a:buNone/>
            </a:pPr>
            <a:r>
              <a:rPr lang="fa-IR" sz="1400" dirty="0">
                <a:cs typeface="B Nazanin" panose="00000400000000000000" pitchFamily="2" charset="-78"/>
              </a:rPr>
              <a:t>شکل 4-5**********--------------------------------------------------------------------------------------------------------------------------------------------170</a:t>
            </a:r>
          </a:p>
        </p:txBody>
      </p:sp>
    </p:spTree>
    <p:extLst>
      <p:ext uri="{BB962C8B-B14F-4D97-AF65-F5344CB8AC3E}">
        <p14:creationId xmlns:p14="http://schemas.microsoft.com/office/powerpoint/2010/main" val="355307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264</Words>
  <Application>Microsoft Office PowerPoint</Application>
  <PresentationFormat>Widescreen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 Nazanin</vt:lpstr>
      <vt:lpstr>Calibri</vt:lpstr>
      <vt:lpstr>Calibri Light</vt:lpstr>
      <vt:lpstr>Office Theme</vt:lpstr>
      <vt:lpstr> </vt:lpstr>
      <vt:lpstr> </vt:lpstr>
      <vt:lpstr> </vt:lpstr>
      <vt:lpstr> </vt:lpstr>
      <vt:lpstr> </vt:lpstr>
      <vt:lpstr>فهرست مطالب</vt:lpstr>
      <vt:lpstr> </vt:lpstr>
      <vt:lpstr> </vt:lpstr>
      <vt:lpstr>فهرست شکل ها</vt:lpstr>
      <vt:lpstr>فهرست جداول</vt:lpstr>
      <vt:lpstr>فهرست نمودارها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Atefi</dc:creator>
  <cp:lastModifiedBy>A Compus</cp:lastModifiedBy>
  <cp:revision>14</cp:revision>
  <dcterms:created xsi:type="dcterms:W3CDTF">2025-01-26T08:19:50Z</dcterms:created>
  <dcterms:modified xsi:type="dcterms:W3CDTF">2025-03-17T05:29:50Z</dcterms:modified>
</cp:coreProperties>
</file>